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1" r:id="rId1"/>
  </p:sldMasterIdLst>
  <p:sldIdLst>
    <p:sldId id="256" r:id="rId2"/>
    <p:sldId id="260" r:id="rId3"/>
    <p:sldId id="328" r:id="rId4"/>
    <p:sldId id="330" r:id="rId5"/>
    <p:sldId id="338" r:id="rId6"/>
    <p:sldId id="339" r:id="rId7"/>
    <p:sldId id="261" r:id="rId8"/>
    <p:sldId id="355" r:id="rId9"/>
    <p:sldId id="356" r:id="rId10"/>
    <p:sldId id="262" r:id="rId11"/>
    <p:sldId id="340" r:id="rId12"/>
    <p:sldId id="331" r:id="rId13"/>
    <p:sldId id="332" r:id="rId14"/>
    <p:sldId id="341" r:id="rId15"/>
    <p:sldId id="263" r:id="rId16"/>
    <p:sldId id="264" r:id="rId17"/>
    <p:sldId id="333" r:id="rId18"/>
    <p:sldId id="342" r:id="rId19"/>
    <p:sldId id="343" r:id="rId20"/>
    <p:sldId id="344" r:id="rId21"/>
    <p:sldId id="345" r:id="rId22"/>
    <p:sldId id="346" r:id="rId23"/>
    <p:sldId id="347" r:id="rId24"/>
    <p:sldId id="348" r:id="rId25"/>
    <p:sldId id="349" r:id="rId26"/>
    <p:sldId id="350" r:id="rId27"/>
    <p:sldId id="351" r:id="rId28"/>
    <p:sldId id="334" r:id="rId29"/>
    <p:sldId id="353" r:id="rId30"/>
    <p:sldId id="354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90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462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3945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2732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017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2777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028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4767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80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494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095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431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012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244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35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77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074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979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0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50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  <p:sldLayoutId id="2147483736" r:id="rId15"/>
    <p:sldLayoutId id="2147483737" r:id="rId16"/>
    <p:sldLayoutId id="2147483738" r:id="rId17"/>
    <p:sldLayoutId id="2147483739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769697"/>
            <a:ext cx="8825658" cy="2677648"/>
          </a:xfrm>
        </p:spPr>
        <p:txBody>
          <a:bodyPr>
            <a:normAutofit/>
          </a:bodyPr>
          <a:lstStyle/>
          <a:p>
            <a:r>
              <a:rPr lang="sr-Cyrl-RS" sz="4000" b="1" dirty="0">
                <a:latin typeface="Arial" panose="020B0604020202020204" pitchFamily="34" charset="0"/>
                <a:cs typeface="Arial" panose="020B0604020202020204" pitchFamily="34" charset="0"/>
              </a:rPr>
              <a:t>Методе за испитивање апсорпције и интестиналне пермеабилности </a:t>
            </a:r>
            <a:r>
              <a:rPr lang="sr-Cyrl-R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лекова</a:t>
            </a: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Биофармација- предавање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sr-Cyrl-R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оц. др </a:t>
            </a:r>
            <a:r>
              <a:rPr lang="sr-Cyrl-RS" cap="none">
                <a:latin typeface="Arial" panose="020B0604020202020204" pitchFamily="34" charset="0"/>
                <a:cs typeface="Arial" panose="020B0604020202020204" pitchFamily="34" charset="0"/>
              </a:rPr>
              <a:t>Ј</a:t>
            </a:r>
            <a:r>
              <a:rPr lang="sr-Cyrl-RS" cap="none" smtClean="0">
                <a:latin typeface="Arial" panose="020B0604020202020204" pitchFamily="34" charset="0"/>
                <a:cs typeface="Arial" panose="020B0604020202020204" pitchFamily="34" charset="0"/>
              </a:rPr>
              <a:t>ована </a:t>
            </a:r>
            <a:r>
              <a:rPr lang="sr-Cyrl-RS" cap="none" smtClean="0">
                <a:latin typeface="Arial" panose="020B0604020202020204" pitchFamily="34" charset="0"/>
                <a:cs typeface="Arial" panose="020B0604020202020204" pitchFamily="34" charset="0"/>
              </a:rPr>
              <a:t>Брадић</a:t>
            </a:r>
            <a:endParaRPr lang="sr-Cyrl-RS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42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527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80000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915427"/>
            <a:ext cx="10363826" cy="4639377"/>
          </a:xfrm>
          <a:gradFill>
            <a:gsLst>
              <a:gs pos="45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Одабир уређаја базира се на карактеристикама лековитог облика.   </a:t>
            </a:r>
            <a:endParaRPr lang="ru-RU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аблете</a:t>
            </a:r>
            <a:r>
              <a:rPr lang="ru-RU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капсуле </a:t>
            </a:r>
            <a:r>
              <a:rPr lang="ru-RU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уређаји </a:t>
            </a:r>
            <a:r>
              <a:rPr lang="ru-RU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 корпицом и </a:t>
            </a:r>
            <a:r>
              <a:rPr lang="ru-RU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лопатицом</a:t>
            </a:r>
          </a:p>
          <a:p>
            <a:r>
              <a:rPr lang="ru-RU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Трансдермалне формулације - лопатица </a:t>
            </a:r>
            <a:r>
              <a:rPr lang="ru-RU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изнад диска, цилиндар и уређај са урањајућим држачем. </a:t>
            </a:r>
            <a:endParaRPr lang="ru-RU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Лековити облици </a:t>
            </a:r>
            <a:r>
              <a:rPr lang="ru-RU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 контролисаним </a:t>
            </a:r>
            <a:r>
              <a:rPr lang="ru-RU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ослобађањем- уређај </a:t>
            </a:r>
            <a:r>
              <a:rPr lang="ru-RU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типа урањајућег </a:t>
            </a:r>
            <a:r>
              <a:rPr lang="sr-Cyrl-RS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цилиндра</a:t>
            </a:r>
            <a:endParaRPr lang="ru-RU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Импланти, </a:t>
            </a:r>
            <a:r>
              <a:rPr lang="ru-RU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суспензије, тешко растворљиве активне </a:t>
            </a:r>
            <a:r>
              <a:rPr lang="ru-RU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супстанце</a:t>
            </a:r>
            <a:r>
              <a:rPr lang="sr-Cyrl-RS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уређај </a:t>
            </a:r>
            <a:r>
              <a:rPr lang="ru-RU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типа проточне </a:t>
            </a:r>
            <a:r>
              <a:rPr lang="ru-RU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ћелије</a:t>
            </a:r>
            <a:endParaRPr lang="sr-Cyrl-RS" sz="1800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35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527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80000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915427"/>
            <a:ext cx="10363826" cy="4639377"/>
          </a:xfrm>
          <a:gradFill>
            <a:gsLst>
              <a:gs pos="45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endParaRPr lang="sr-Cyrl-RS" sz="18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Метода избора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табле и капсуле су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уређаји са корпицом и лопатицом које функционишу по следећем принципу: 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лековити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облик се стави у корпицу, односно лопатицу, које се уроне у медијум за испитивање брзине растварања и ротирају се дефинисаном брзином од 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50-100 </a:t>
            </a: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rpm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 апаратуру са корпицом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односно 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50-75 </a:t>
            </a: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rpm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 апаратуру са лопатицом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Постоји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више фактора који утичу на одабир уређаја за испитивање брзине растварања и није сваки уређај подједнако применљив за испитивање свих формулација, јер оно што је најзначајније је да добијени резултат корелира са </a:t>
            </a:r>
            <a:r>
              <a:rPr lang="en-US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vivo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подацима. </a:t>
            </a: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527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80000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915427"/>
            <a:ext cx="10363826" cy="4639377"/>
          </a:xfrm>
          <a:gradFill>
            <a:gsLst>
              <a:gs pos="45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endParaRPr lang="sr-Cyrl-RS" sz="18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Због тога се применом више уређаја утврђује који даје највећу сличност са резултатима </a:t>
            </a:r>
            <a:r>
              <a:rPr lang="en-US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vivo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када се дефинише метода за испитивање брзине растварања одређеног чврстог фармацеутског облика, та метода ће се касније користити у контроли квалитета финално произведене серије лека. </a:t>
            </a: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Постоје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стандарди за испитивање брзине растварања, као што су дезинтегришуће и недезинтегришуће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USP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калибраторске таблете којима је утврђен профил брзине растварања зависно од примењених уређаја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88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527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80000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915427"/>
            <a:ext cx="10363826" cy="4639377"/>
          </a:xfrm>
          <a:gradFill>
            <a:gsLst>
              <a:gs pos="45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endParaRPr lang="sr-Cyrl-RS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Медијум који се користи </a:t>
            </a:r>
            <a:r>
              <a:rPr lang="sr-Cyrl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 – 1000 ml</a:t>
            </a:r>
            <a:r>
              <a:rPr lang="sr-Cyrl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треба да буде што је више могуће сличан садржају течности у гастроинтестиналном тракту и да узме у обзир све најважније факторе који утичу на ослобађање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лека:</a:t>
            </a: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</a:t>
            </a:r>
            <a:r>
              <a:rPr lang="sr-Cyrl-R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вредност, </a:t>
            </a:r>
            <a:endParaRPr lang="sr-Cyrl-R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осмолалност</a:t>
            </a:r>
            <a:r>
              <a:rPr lang="sr-Cyrl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sr-Cyrl-R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пуферски </a:t>
            </a:r>
            <a:r>
              <a:rPr lang="sr-Cyrl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капацитет, </a:t>
            </a:r>
            <a:endParaRPr lang="sr-Cyrl-R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присуство </a:t>
            </a:r>
            <a:r>
              <a:rPr lang="sr-Cyrl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жучних соли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итд. </a:t>
            </a:r>
            <a:endParaRPr lang="ru-RU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52946" y="812801"/>
            <a:ext cx="40455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3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Медијум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59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527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80000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915427"/>
            <a:ext cx="10363826" cy="4639377"/>
          </a:xfrm>
          <a:gradFill>
            <a:gsLst>
              <a:gs pos="45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endParaRPr lang="sr-Cyrl-RS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Разликују се следећи медијуми: </a:t>
            </a: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вештачки желудачни сок у условима пре оброка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FaSSGF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r-Cyrl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енгл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asting simulating gastric </a:t>
            </a:r>
            <a:r>
              <a:rPr lang="en-US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fluid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вештачки цревни сок у условима пре оброка (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FaSSIF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енгл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Fasting simulating intestinal fluid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lvl="0"/>
            <a:r>
              <a:rPr lang="sr-Cyrl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вештачки цревни сок у условима после оброка (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FeSSIF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енгл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 simulating intestinal fluid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52946" y="812801"/>
            <a:ext cx="40455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3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Медијум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3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527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80000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678545"/>
            <a:ext cx="10363826" cy="3876260"/>
          </a:xfrm>
          <a:gradFill>
            <a:gsLst>
              <a:gs pos="45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Брзина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растварања 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препарата са тренутним ослобађањем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прати се у једном тренутку времена, 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где се очекује ослобађање преко 80% дозе током 30-60 минута. </a:t>
            </a:r>
            <a:endParaRPr 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07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2830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Изузеци су: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табелете са тренутним ослобађањем које или садрже слабо растворну супстанцу или се споро растварају, па се брзина код којих се прати брзина растварања у 2 тренутка времена (енгл.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point dissolution test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када се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Dissolution test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користи као замена студије биоеквиваленције бележи се брзина растварања у више тренутака времена, осим ако се преко 85% супстанце раствори током 15 минута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таблете са продуженим ослобађањем код којих се брзина растварања одређује у више различитих тренутака времена (и кад се ово испитивање врши у фази развоја формулације и када се користи као замена за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in vivo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студије биоеквиваленције). Циљ честог узорковања медијума је да се уочи процес растварања током времена. Тако је могуће увидети двофазни процес ослобађања или постојање појаве одложеног ослобађања.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2707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283090"/>
          </a:xfrm>
        </p:spPr>
        <p:txBody>
          <a:bodyPr>
            <a:normAutofit/>
          </a:bodyPr>
          <a:lstStyle/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Пермеабилност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подразумева способност лека да прође кроз цревну мембрану.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Процена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пермеабилности спроводи се помоћу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параметра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ефективна пермеабилност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Различите 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silico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in vitro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in situ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технике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доступне су за процену пермеабилности лека.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3774" y="766618"/>
            <a:ext cx="93478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Испитивање </a:t>
            </a:r>
            <a:r>
              <a:rPr lang="sr-Cyrl-RS" sz="30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пермеабилности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42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283090"/>
          </a:xfrm>
        </p:spPr>
        <p:txBody>
          <a:bodyPr>
            <a:normAutofit/>
          </a:bodyPr>
          <a:lstStyle/>
          <a:p>
            <a:r>
              <a:rPr lang="en-US" sz="1900" i="1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900" i="1" dirty="0" err="1">
                <a:latin typeface="Arial" panose="020B0604020202020204" pitchFamily="34" charset="0"/>
                <a:cs typeface="Arial" panose="020B0604020202020204" pitchFamily="34" charset="0"/>
              </a:rPr>
              <a:t>silico</a:t>
            </a:r>
            <a:r>
              <a:rPr lang="en-US" sz="19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900" i="1" dirty="0">
                <a:latin typeface="Arial" panose="020B0604020202020204" pitchFamily="34" charset="0"/>
                <a:cs typeface="Arial" panose="020B0604020202020204" pitchFamily="34" charset="0"/>
              </a:rPr>
              <a:t>методе</a:t>
            </a:r>
            <a:r>
              <a:rPr lang="sr-Cyrl-RS" sz="1900" dirty="0">
                <a:latin typeface="Arial" panose="020B0604020202020204" pitchFamily="34" charset="0"/>
                <a:cs typeface="Arial" panose="020B0604020202020204" pitchFamily="34" charset="0"/>
              </a:rPr>
              <a:t> за процену пермеабилности подразумевају примену софтверских пакета за процену пермеабилности</a:t>
            </a:r>
            <a:r>
              <a:rPr lang="sr-Cyrl-R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sr-Cyrl-RS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Овај </a:t>
            </a:r>
            <a:r>
              <a:rPr lang="sr-Cyrl-RS" sz="1900" dirty="0">
                <a:latin typeface="Arial" panose="020B0604020202020204" pitchFamily="34" charset="0"/>
                <a:cs typeface="Arial" panose="020B0604020202020204" pitchFamily="34" charset="0"/>
              </a:rPr>
              <a:t>приступ се користи у раним фазама равоја лека и заснива се на предвиђању пермеабилности </a:t>
            </a:r>
            <a:r>
              <a:rPr lang="sr-Cyrl-RS" sz="1900" b="1" dirty="0">
                <a:latin typeface="Arial" panose="020B0604020202020204" pitchFamily="34" charset="0"/>
                <a:cs typeface="Arial" panose="020B0604020202020204" pitchFamily="34" charset="0"/>
              </a:rPr>
              <a:t>на основу липофилности лека и молекулсе масе.</a:t>
            </a:r>
            <a:endParaRPr lang="en-US" sz="1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3774" y="766618"/>
            <a:ext cx="93478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silico методе за процену пермеабилности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58" t="20393" r="47873" b="51670"/>
          <a:stretch/>
        </p:blipFill>
        <p:spPr>
          <a:xfrm>
            <a:off x="3786908" y="4507346"/>
            <a:ext cx="3371273" cy="1782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4843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283090"/>
          </a:xfrm>
        </p:spPr>
        <p:txBody>
          <a:bodyPr>
            <a:normAutofit/>
          </a:bodyPr>
          <a:lstStyle/>
          <a:p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In vitro </a:t>
            </a:r>
            <a:r>
              <a:rPr lang="sr-Cyrl-RS" sz="2000" dirty="0">
                <a:latin typeface="Arial" panose="020B0604020202020204" pitchFamily="34" charset="0"/>
                <a:cs typeface="Arial" panose="020B0604020202020204" pitchFamily="34" charset="0"/>
              </a:rPr>
              <a:t>методе 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за процену </a:t>
            </a:r>
            <a:r>
              <a:rPr lang="sr-Cyrl-RS" sz="2000" dirty="0">
                <a:latin typeface="Arial" panose="020B0604020202020204" pitchFamily="34" charset="0"/>
                <a:cs typeface="Arial" panose="020B0604020202020204" pitchFamily="34" charset="0"/>
              </a:rPr>
              <a:t>пермеабилности 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у фази открића и развоја лекова обухватају 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технике </a:t>
            </a:r>
            <a:r>
              <a:rPr lang="sr-Cyrl-RS" sz="2000" dirty="0">
                <a:latin typeface="Arial" panose="020B0604020202020204" pitchFamily="34" charset="0"/>
                <a:cs typeface="Arial" panose="020B0604020202020204" pitchFamily="34" charset="0"/>
              </a:rPr>
              <a:t>које користе </a:t>
            </a:r>
            <a:r>
              <a:rPr lang="sr-Cyrl-RS" sz="2000" b="1" dirty="0">
                <a:latin typeface="Arial" panose="020B0604020202020204" pitchFamily="34" charset="0"/>
                <a:cs typeface="Arial" panose="020B0604020202020204" pitchFamily="34" charset="0"/>
              </a:rPr>
              <a:t>ћелијске </a:t>
            </a:r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културе, 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000" dirty="0">
                <a:latin typeface="Arial" panose="020B0604020202020204" pitchFamily="34" charset="0"/>
                <a:cs typeface="Arial" panose="020B0604020202020204" pitchFamily="34" charset="0"/>
              </a:rPr>
              <a:t>технике које користе </a:t>
            </a:r>
            <a:r>
              <a:rPr lang="sr-Cyrl-RS" sz="2000" b="1" dirty="0">
                <a:latin typeface="Arial" panose="020B0604020202020204" pitchFamily="34" charset="0"/>
                <a:cs typeface="Arial" panose="020B0604020202020204" pitchFamily="34" charset="0"/>
              </a:rPr>
              <a:t>исечке ткива </a:t>
            </a:r>
            <a:r>
              <a:rPr lang="sr-Cyrl-R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црева или вештачке мембране. </a:t>
            </a:r>
          </a:p>
          <a:p>
            <a:pPr marL="0" indent="0">
              <a:buNone/>
            </a:pP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Сасо-2 ћелијске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културе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Madin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Darby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MDCK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Parallel artificial membrane permeability assay-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PAMPA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тест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3774" y="766618"/>
            <a:ext cx="93478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vitro методе за процену пермеабилности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185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42654" y="2544618"/>
            <a:ext cx="10363826" cy="45165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Биофармацеутска испитивања се баве утицајем физичко-хемијских особина лека кандидата, састава формулације и пута примене на брзину и обим апсорпције лековите супстанце.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апсорпцију лековите супстанце примењене орално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утичу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брзина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ослобађања из препарата,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растварање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 гастроинтестиналним течностима,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бројне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интеракције у организму,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деградација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услед метаболичких реакција,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транспорт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кроз интестиналне мембране.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17600" y="831273"/>
            <a:ext cx="7832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 се подсетимо...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41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283090"/>
          </a:xfrm>
        </p:spPr>
        <p:txBody>
          <a:bodyPr>
            <a:noAutofit/>
          </a:bodyPr>
          <a:lstStyle/>
          <a:p>
            <a:r>
              <a:rPr lang="sr-Cyrl-RS" sz="1900" dirty="0">
                <a:latin typeface="Arial" panose="020B0604020202020204" pitchFamily="34" charset="0"/>
                <a:cs typeface="Arial" panose="020B0604020202020204" pitchFamily="34" charset="0"/>
              </a:rPr>
              <a:t>Један од широко примењиваних модела за испитивање пермеабилности </a:t>
            </a:r>
            <a:r>
              <a:rPr lang="sr-Cyrl-R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лека.</a:t>
            </a:r>
          </a:p>
          <a:p>
            <a:pPr marL="0" indent="0">
              <a:buNone/>
            </a:pPr>
            <a:endParaRPr lang="sr-Cyrl-RS" sz="1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Реч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је о ћелијским монослојевима </a:t>
            </a:r>
            <a:r>
              <a:rPr lang="ru-RU" sz="1900" b="1" dirty="0">
                <a:latin typeface="Arial" panose="020B0604020202020204" pitchFamily="34" charset="0"/>
                <a:cs typeface="Arial" panose="020B0604020202020204" pitchFamily="34" charset="0"/>
              </a:rPr>
              <a:t>који су изоловани из хуманог аденокарцинома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900" b="1" dirty="0">
                <a:latin typeface="Arial" panose="020B0604020202020204" pitchFamily="34" charset="0"/>
                <a:cs typeface="Arial" panose="020B0604020202020204" pitchFamily="34" charset="0"/>
              </a:rPr>
              <a:t>по стуктурним и функционалним карактеристикама подсећају на ентероците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sz="1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Сматра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се да садрже неке 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CYP </a:t>
            </a:r>
            <a:r>
              <a:rPr lang="sr-Cyrl-RS" sz="1900" dirty="0">
                <a:latin typeface="Arial" panose="020B0604020202020204" pitchFamily="34" charset="0"/>
                <a:cs typeface="Arial" panose="020B0604020202020204" pitchFamily="34" charset="0"/>
              </a:rPr>
              <a:t>изоензиме и ензиме попут глутатион-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 S-</a:t>
            </a:r>
            <a:r>
              <a:rPr lang="sr-Cyrl-RS" sz="1900" dirty="0">
                <a:latin typeface="Arial" panose="020B0604020202020204" pitchFamily="34" charset="0"/>
                <a:cs typeface="Arial" panose="020B0604020202020204" pitchFamily="34" charset="0"/>
              </a:rPr>
              <a:t>трансфераза и сулфотрансфераза, као и поједине транспортере</a:t>
            </a:r>
            <a:r>
              <a:rPr lang="sr-Cyrl-R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sr-Cyrl-R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Показано је да је коефицијент пермеабилности лека утврђен на основу овог теста </a:t>
            </a:r>
            <a:r>
              <a:rPr lang="ru-RU" sz="1900" b="1" dirty="0">
                <a:latin typeface="Arial" panose="020B0604020202020204" pitchFamily="34" charset="0"/>
                <a:cs typeface="Arial" panose="020B0604020202020204" pitchFamily="34" charset="0"/>
              </a:rPr>
              <a:t>добра предикција оралне апсорпције лека код људи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sz="1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3774" y="766618"/>
            <a:ext cx="93478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Сасо-2 ћелијске културе</a:t>
            </a:r>
          </a:p>
        </p:txBody>
      </p:sp>
    </p:spTree>
    <p:extLst>
      <p:ext uri="{BB962C8B-B14F-4D97-AF65-F5344CB8AC3E}">
        <p14:creationId xmlns:p14="http://schemas.microsoft.com/office/powerpoint/2010/main" val="14561259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283090"/>
          </a:xfrm>
        </p:spPr>
        <p:txBody>
          <a:bodyPr>
            <a:noAutofit/>
          </a:bodyPr>
          <a:lstStyle/>
          <a:p>
            <a:r>
              <a:rPr lang="sr-Cyrl-RS" sz="1900" b="1" dirty="0">
                <a:latin typeface="Arial" panose="020B0604020202020204" pitchFamily="34" charset="0"/>
                <a:cs typeface="Arial" panose="020B0604020202020204" pitchFamily="34" charset="0"/>
              </a:rPr>
              <a:t>Недостатак </a:t>
            </a:r>
            <a:r>
              <a:rPr lang="ru-RU" sz="1900" b="1" dirty="0">
                <a:latin typeface="Arial" panose="020B0604020202020204" pitchFamily="34" charset="0"/>
                <a:cs typeface="Arial" panose="020B0604020202020204" pitchFamily="34" charset="0"/>
              </a:rPr>
              <a:t>Сасо-2 </a:t>
            </a:r>
            <a:r>
              <a:rPr lang="sr-Cyrl-RS" sz="1900" b="1" dirty="0">
                <a:latin typeface="Arial" panose="020B0604020202020204" pitchFamily="34" charset="0"/>
                <a:cs typeface="Arial" panose="020B0604020202020204" pitchFamily="34" charset="0"/>
              </a:rPr>
              <a:t>ћелијских линија </a:t>
            </a:r>
            <a:r>
              <a:rPr lang="sr-Cyrl-RS" sz="1900" dirty="0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sr-Cyrl-R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sr-Cyrl-RS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Cyrl-RS" sz="1900" dirty="0">
                <a:latin typeface="Arial" panose="020B0604020202020204" pitchFamily="34" charset="0"/>
                <a:cs typeface="Arial" panose="020B0604020202020204" pitchFamily="34" charset="0"/>
              </a:rPr>
              <a:t>не садрже изоформу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CYP 3A4</a:t>
            </a:r>
            <a:r>
              <a:rPr lang="sr-Cyrl-RS" sz="1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sz="1900" dirty="0">
                <a:latin typeface="Arial" panose="020B0604020202020204" pitchFamily="34" charset="0"/>
                <a:cs typeface="Arial" panose="020B0604020202020204" pitchFamily="34" charset="0"/>
              </a:rPr>
              <a:t>период раста и диференцијације траје од 18-28 дана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sz="1900" dirty="0">
                <a:latin typeface="Arial" panose="020B0604020202020204" pitchFamily="34" charset="0"/>
                <a:cs typeface="Arial" panose="020B0604020202020204" pitchFamily="34" charset="0"/>
              </a:rPr>
              <a:t>нису погодне за праћење пермеабилности хидофилних лекова који се апсорбују парацелуларно услед разлике у парацелуларним порама ових ћелија и ентероцита људи. </a:t>
            </a:r>
            <a:endParaRPr lang="en-US" sz="1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3774" y="766618"/>
            <a:ext cx="93478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Сасо-2 ћелијске културе</a:t>
            </a:r>
          </a:p>
        </p:txBody>
      </p:sp>
    </p:spTree>
    <p:extLst>
      <p:ext uri="{BB962C8B-B14F-4D97-AF65-F5344CB8AC3E}">
        <p14:creationId xmlns:p14="http://schemas.microsoft.com/office/powerpoint/2010/main" val="30342277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283090"/>
          </a:xfrm>
        </p:spPr>
        <p:txBody>
          <a:bodyPr>
            <a:noAutofit/>
          </a:bodyPr>
          <a:lstStyle/>
          <a:p>
            <a:r>
              <a:rPr lang="sr-Cyrl-RS" sz="1900" b="1" dirty="0">
                <a:latin typeface="Arial" panose="020B0604020202020204" pitchFamily="34" charset="0"/>
                <a:cs typeface="Arial" panose="020B0604020202020204" pitchFamily="34" charset="0"/>
              </a:rPr>
              <a:t>Ћелијска линија бубрега </a:t>
            </a:r>
            <a:r>
              <a:rPr lang="sr-Cyrl-RS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паса</a:t>
            </a:r>
          </a:p>
          <a:p>
            <a:pPr marL="0" indent="0">
              <a:buNone/>
            </a:pPr>
            <a:endParaRPr lang="sr-Cyrl-RS" sz="1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Предност је краће време култивације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 трајању од 3 дана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3774" y="766618"/>
            <a:ext cx="93478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i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Madin</a:t>
            </a:r>
            <a:r>
              <a:rPr lang="en-US" sz="30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-Darby </a:t>
            </a:r>
            <a:r>
              <a:rPr lang="en-US" sz="30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(MDCK</a:t>
            </a:r>
            <a:r>
              <a:rPr lang="en-US" sz="30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sr-Cyrl-RS" sz="30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ћелије</a:t>
            </a:r>
            <a:r>
              <a:rPr lang="en-US" sz="30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0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0973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283090"/>
          </a:xfrm>
        </p:spPr>
        <p:txBody>
          <a:bodyPr>
            <a:noAutofit/>
          </a:bodyPr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 пракси се спроводи и испитивање пермеабилности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помоћу паралелних вештачких мембрана, тзв. 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Parallel artificial membrane permeability assay- PAMPA</a:t>
            </a:r>
            <a:r>
              <a:rPr lang="sr-Cyrl-RS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Ова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техника се базира на транспорту лека кроз вештачку мембрану која раздваја донорски и ацепторски део.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Принцип пасивне дифузије, погодно за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одређивањ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транспорта кроз гастроинтестинални тракт, продирања кроз крвно-мождану баријеру, као и транспорта кроз ћелијске мембране.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Међутим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лекови се могу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транспортовати парацелуларно, активним транспортом итд што није могуће проценити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PAMPA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тестом.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Пермеабилност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се процењује на основу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 концентрације лека  доно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рском и акцепторском делу.  </a:t>
            </a:r>
            <a:endParaRPr lang="sr-Cyrl-R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Последњих година акценат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је на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комбинован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ој примени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Caco-2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 ћелија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 и вештачких мембрана.</a:t>
            </a:r>
            <a:endParaRPr lang="en-US" sz="1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3774" y="766618"/>
            <a:ext cx="9347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Parallel artificial membrane permeability assay- PAMPA</a:t>
            </a:r>
            <a:endParaRPr lang="ru-RU" sz="30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694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283090"/>
          </a:xfrm>
        </p:spPr>
        <p:txBody>
          <a:bodyPr>
            <a:noAutofit/>
          </a:bodyPr>
          <a:lstStyle/>
          <a:p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situ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цревна перфузија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спроводи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се на моделу пацова или зечева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Сличност са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in vivo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условима као што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су:</a:t>
            </a: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присуство крвотока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инервације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активних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транспортера,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ензима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укључених у метаболизам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Методе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су поузданије у односу на претходно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описане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silico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in vitro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3774" y="766618"/>
            <a:ext cx="93478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situ методе за процену пермеабилности</a:t>
            </a:r>
          </a:p>
        </p:txBody>
      </p:sp>
    </p:spTree>
    <p:extLst>
      <p:ext uri="{BB962C8B-B14F-4D97-AF65-F5344CB8AC3E}">
        <p14:creationId xmlns:p14="http://schemas.microsoft.com/office/powerpoint/2010/main" val="343683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274590" cy="4283090"/>
          </a:xfrm>
        </p:spPr>
        <p:txBody>
          <a:bodyPr>
            <a:no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Лек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перфундује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кроз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регион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од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интереса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при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чему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показате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љ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апсорцпије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смањење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концентрације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лека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лумену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црева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Како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би се добили прецизни и веродостојни подаци неопходно је спровести тест на узорку од већег броја животиња. 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Перфузија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код пацова такође се може користити за испитивање апсорпције лека у присуству патофизиолошких промена, на пример, промена у покретљивости и интегритету цревне баријере повезане са паразитарним болестима.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3774" y="766618"/>
            <a:ext cx="93478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situ методе за процену пермеабилности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090" y="2567710"/>
            <a:ext cx="5673725" cy="374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19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283090"/>
          </a:xfrm>
        </p:spPr>
        <p:txBody>
          <a:bodyPr>
            <a:noAutofit/>
          </a:bodyPr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 овом тесту могуће је симулирати и стање пре и након оброка променом медијума за перфузију. 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Промена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медијума односи се на измену у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pH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и саставу цревних течности које се одвијају у условима након конзумацје хране.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situ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перфузија црева код пацова пружа добру корелацију са цревном пермеабилношћу за пасивно апсорбоване лекове и умерену корелацију између нивоа експресије транспортера код пацова и човека.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Због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тога се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пермеабилност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пасивно транспортованих једињења може предвидети са посебно високим степеном тачности.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3774" y="766618"/>
            <a:ext cx="93478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situ методе за процену пермеабилности</a:t>
            </a:r>
          </a:p>
        </p:txBody>
      </p:sp>
    </p:spTree>
    <p:extLst>
      <p:ext uri="{BB962C8B-B14F-4D97-AF65-F5344CB8AC3E}">
        <p14:creationId xmlns:p14="http://schemas.microsoft.com/office/powerpoint/2010/main" val="395370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283090"/>
          </a:xfrm>
        </p:spPr>
        <p:txBody>
          <a:bodyPr>
            <a:no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Због немогућности да се претходно споменутим техникама обезбеде услови који у потпуности одговарају условима који постоје у људском организму, као и да би се добили потпуни подаци о фармакокинетском профилу лековите супстанце неопходно је да се процес апсорпције и биорасположивост лека испитају и на људима (прва фаза клиничких студија).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Неопходно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је да се одреди коефицијент пермеабилности мембране, апсорпција, дистрибуција, метаболизам и елиминација, зависност дозе и концентрације, интеракције лек-храна.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6568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283090"/>
          </a:xfrm>
        </p:spPr>
        <p:txBody>
          <a:bodyPr>
            <a:normAutofit/>
          </a:bodyPr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За директна испитивања апсорпције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лековитих супстанци из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танког црева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на хуманој популацији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доступан је само ограничен број метода.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Као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„златни стандард“ за проучавање ефикасне цревне пермеабилности и метаболизма, развијена је, валидирана и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широко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примењена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Loc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Latn-CS" b="1" i="1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Gut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интубациона техника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13774" y="785091"/>
            <a:ext cx="9347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Испитивање пермеабилности код људи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1356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6364481" cy="4283090"/>
          </a:xfrm>
        </p:spPr>
        <p:txBody>
          <a:bodyPr>
            <a:normAutofit fontScale="77500" lnSpcReduction="20000"/>
          </a:bodyPr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Након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локалне анестезије горњег дела грла лидокаином, вишеканална цев орално се пласира у  проксимални део јејунума. </a:t>
            </a:r>
            <a:endParaRPr lang="ru-RU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Положај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цеви проверава се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флуороскопијом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Заједно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са инструментом Loc-and-Gut, још једна цев се пласира за дренажу желучаног сока током експеримента. </a:t>
            </a:r>
            <a:endParaRPr lang="ru-RU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Када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се пласира цев, два балона као део инструмента надувана су ваздухом стварајући изоловани сегмент црева дужине 10 cm. </a:t>
            </a:r>
            <a:endParaRPr lang="ru-RU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Захвљајући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постојању два балона која се надувају, пролаз ка доњим партијама ГИТ-а је затворен. </a:t>
            </a:r>
            <a:endParaRPr lang="ru-RU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Вакуум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пумпа је повезана на проксимални дренажни канал да би се одводила било која цревна течност изнад сегмента који се перфундује. </a:t>
            </a:r>
            <a:endParaRPr lang="ru-RU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3774" y="785091"/>
            <a:ext cx="9347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Испитивање пермеабилности код људи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1454" y="2367092"/>
            <a:ext cx="4411661" cy="374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427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42654" y="2544618"/>
            <a:ext cx="10363826" cy="4516581"/>
          </a:xfrm>
        </p:spPr>
        <p:txBody>
          <a:bodyPr>
            <a:norm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Зато је од великој значаја да се применом одговарајућих метода у фазама развоја лека испита утицај свих претходно споменутих фактора на апсорпцију и биолошку расположивост лековите супстанце.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 тај начин се могу добити подаци неопходни за оптималан развој формулације лека.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Уколико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се уочи да постоји проблем који би у крајњем довео до мањег обима апсорпције и неадекватне биорасположивости може се приступити различитим методама за његово превазилажење.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75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6364481" cy="4283090"/>
          </a:xfrm>
        </p:spPr>
        <p:txBody>
          <a:bodyPr>
            <a:normAutofit/>
          </a:bodyPr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Сви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раствори (37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°C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) допремају се у јејунум тачно дефинисаном брзином протока помоћу калибрисане пумпе. </a:t>
            </a:r>
            <a:endParaRPr lang="ru-RU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После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давања раствора за перфундовање, перфузат се квантитативно сакупља на леду у фракцијама од 10 минута.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3774" y="785091"/>
            <a:ext cx="9347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Испитивање пермеабилности код људи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891" y="3011054"/>
            <a:ext cx="4682953" cy="1856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23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42654" y="2544618"/>
            <a:ext cx="10363826" cy="451658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Преформулациона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испитивања пружају смернице за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избор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лековите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супстанце, тзв. кандидата,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компонената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које ће ући у састав формулације,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пута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примене,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технолошког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процеса производње,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као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 одговарајућег паковања и амбалаже.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Развој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формулације неопходан је у различитим фазама развоја лекова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 оквиру биофармацеутског испитивања препарата у фази ра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воја формулације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спроводи се испитивање брзине растварања лека.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27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42654" y="2544618"/>
            <a:ext cx="10363826" cy="4516581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 оквиру биофармацеутског испитивања лека најзначајније је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испитати:</a:t>
            </a:r>
          </a:p>
          <a:p>
            <a:pPr marL="0" indent="0"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брзину растварања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интестиналну пермеабилност </a:t>
            </a:r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ековите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супстанце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слабо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пермеабилне или склоне ензимској или микробиолошкој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деградацији- приступити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развоју формулације којом би се овај проблем превазишао. </a:t>
            </a:r>
          </a:p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Испитивање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in vitro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000" dirty="0">
                <a:latin typeface="Arial" panose="020B0604020202020204" pitchFamily="34" charset="0"/>
                <a:cs typeface="Arial" panose="020B0604020202020204" pitchFamily="34" charset="0"/>
              </a:rPr>
              <a:t>ослобађања лекова 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– важно за формулацију лекова, а </a:t>
            </a:r>
            <a:r>
              <a:rPr lang="sr-Cyrl-RS" sz="2000" dirty="0">
                <a:latin typeface="Arial" panose="020B0604020202020204" pitchFamily="34" charset="0"/>
                <a:cs typeface="Arial" panose="020B0604020202020204" pitchFamily="34" charset="0"/>
              </a:rPr>
              <a:t>касније у фази развоја лека праћење ослобађања лека омогућава упоређивање различитих формулација.  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41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42654" y="2544618"/>
            <a:ext cx="10363826" cy="4516581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 оквиру биофармацеутског испитивања лека најзначајније је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испитати:</a:t>
            </a:r>
          </a:p>
          <a:p>
            <a:pPr marL="0" indent="0"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брзину растварања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интестиналну пермеабилност </a:t>
            </a:r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ековите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супстанце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слабо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пермеабилне или склоне ензимској или микробиолошкој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деградацији- приступити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развоју формулације којом би се овај проблем превазишао. </a:t>
            </a:r>
          </a:p>
          <a:p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Испитивање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in vitro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000" dirty="0">
                <a:latin typeface="Arial" panose="020B0604020202020204" pitchFamily="34" charset="0"/>
                <a:cs typeface="Arial" panose="020B0604020202020204" pitchFamily="34" charset="0"/>
              </a:rPr>
              <a:t>ослобађања лекова </a:t>
            </a:r>
            <a:r>
              <a:rPr lang="sr-Cyrl-R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– важно за формулацију лекова, а </a:t>
            </a:r>
            <a:r>
              <a:rPr lang="sr-Cyrl-RS" sz="2000" dirty="0">
                <a:latin typeface="Arial" panose="020B0604020202020204" pitchFamily="34" charset="0"/>
                <a:cs typeface="Arial" panose="020B0604020202020204" pitchFamily="34" charset="0"/>
              </a:rPr>
              <a:t>касније у фази развоја лека праћење ослобађања лека омогућава упоређивање различитих формулација.  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65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9000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 брзине растварања лека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915427"/>
            <a:ext cx="10363826" cy="4639377"/>
          </a:xfrm>
          <a:gradFill>
            <a:gsLst>
              <a:gs pos="73000">
                <a:schemeClr val="accent1">
                  <a:lumMod val="5000"/>
                  <a:lumOff val="95000"/>
                </a:schemeClr>
              </a:gs>
              <a:gs pos="29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Брзина растварања се може испитати коришћењем уређаја прописаних у релевантној литератури, односно фармакопејама</a:t>
            </a:r>
            <a:r>
              <a:rPr lang="sr-Cyrl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Америчка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фармакопеја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наводи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следећу апаратуру, тј. уређаје за испитивање брзине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растварања:</a:t>
            </a: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Font typeface="Wingdings" panose="05000000000000000000" pitchFamily="2" charset="2"/>
              <a:buChar char="v"/>
            </a:pPr>
            <a:r>
              <a:rPr lang="ru-RU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уређаји са ротирајућом корпицом (енгл. </a:t>
            </a:r>
            <a:r>
              <a:rPr lang="en-US" sz="19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rotating basket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sr-Cyrl-RS" sz="1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Font typeface="Wingdings" panose="05000000000000000000" pitchFamily="2" charset="2"/>
              <a:buChar char="v"/>
            </a:pPr>
            <a:r>
              <a:rPr lang="ru-RU" sz="1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уређај </a:t>
            </a:r>
            <a:r>
              <a:rPr lang="ru-RU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 ротирајућом лопатицом (енгл. </a:t>
            </a:r>
            <a:r>
              <a:rPr lang="en-US" sz="19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rotating </a:t>
            </a:r>
            <a:r>
              <a:rPr lang="en-US" sz="19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padle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sr-Cyrl-RS" sz="1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Font typeface="Wingdings" panose="05000000000000000000" pitchFamily="2" charset="2"/>
              <a:buChar char="v"/>
            </a:pPr>
            <a:r>
              <a:rPr lang="ru-RU" sz="1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уређај </a:t>
            </a:r>
            <a:r>
              <a:rPr lang="ru-RU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типа урањајућег цилиндра (енгл. </a:t>
            </a:r>
            <a:r>
              <a:rPr lang="en-US" sz="19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reciprocating cylinder</a:t>
            </a:r>
            <a:r>
              <a:rPr lang="sr-Cyrl-RS" sz="1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Cyrl-RS" sz="1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Font typeface="Wingdings" panose="05000000000000000000" pitchFamily="2" charset="2"/>
              <a:buChar char="v"/>
            </a:pPr>
            <a:r>
              <a:rPr lang="ru-RU" sz="1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уређај </a:t>
            </a:r>
            <a:r>
              <a:rPr lang="ru-RU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типа проточне ћелије (</a:t>
            </a:r>
            <a:r>
              <a:rPr lang="sr-Cyrl-R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енгл. </a:t>
            </a:r>
            <a:r>
              <a:rPr lang="en-US" sz="19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flow-</a:t>
            </a:r>
            <a:r>
              <a:rPr lang="en-US" sz="19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throgh</a:t>
            </a:r>
            <a:r>
              <a:rPr lang="en-US" sz="19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9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en-US" sz="1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Cyrl-RS" sz="19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Font typeface="Wingdings" panose="05000000000000000000" pitchFamily="2" charset="2"/>
              <a:buChar char="v"/>
            </a:pPr>
            <a:r>
              <a:rPr lang="sr-Cyrl-RS" sz="1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лопатица </a:t>
            </a:r>
            <a:r>
              <a:rPr lang="sr-Cyrl-R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изнад диска (енгл. </a:t>
            </a:r>
            <a:r>
              <a:rPr lang="en-US" sz="19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paddle over disk</a:t>
            </a:r>
            <a:r>
              <a:rPr lang="sr-Cyrl-RS" sz="1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Cyrl-RS" sz="1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Font typeface="Wingdings" panose="05000000000000000000" pitchFamily="2" charset="2"/>
              <a:buChar char="v"/>
            </a:pPr>
            <a:r>
              <a:rPr lang="ru-RU" sz="1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уређај </a:t>
            </a:r>
            <a:r>
              <a:rPr lang="ru-RU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типа цилинда (енгл. </a:t>
            </a:r>
            <a:r>
              <a:rPr lang="en-US" sz="19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сylinder</a:t>
            </a:r>
            <a:r>
              <a:rPr lang="sr-Cyrl-RS" sz="19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Cyrl-RS" sz="1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Font typeface="Wingdings" panose="05000000000000000000" pitchFamily="2" charset="2"/>
              <a:buChar char="v"/>
            </a:pPr>
            <a:r>
              <a:rPr lang="ru-RU" sz="1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уређај </a:t>
            </a:r>
            <a:r>
              <a:rPr lang="ru-RU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 урањајућим држачем (енгл. </a:t>
            </a:r>
            <a:r>
              <a:rPr lang="en-US" sz="19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reciprocating holder</a:t>
            </a:r>
            <a:r>
              <a:rPr lang="sr-Cyrl-R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sz="1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99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9000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 брзине растварања лека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085712"/>
            <a:ext cx="10363200" cy="4299477"/>
          </a:xfrm>
          <a:gradFill>
            <a:gsLst>
              <a:gs pos="73000">
                <a:schemeClr val="accent1">
                  <a:lumMod val="5000"/>
                  <a:lumOff val="95000"/>
                </a:schemeClr>
              </a:gs>
              <a:gs pos="29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12132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9000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 брзине растварања лека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055"/>
          <a:stretch/>
        </p:blipFill>
        <p:spPr>
          <a:xfrm>
            <a:off x="3762518" y="2477799"/>
            <a:ext cx="3765118" cy="3424237"/>
          </a:xfrm>
        </p:spPr>
      </p:pic>
    </p:spTree>
    <p:extLst>
      <p:ext uri="{BB962C8B-B14F-4D97-AF65-F5344CB8AC3E}">
        <p14:creationId xmlns:p14="http://schemas.microsoft.com/office/powerpoint/2010/main" val="173733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TM02900722[[fn=Ion Boardroom]]</Template>
  <TotalTime>5145</TotalTime>
  <Words>1805</Words>
  <Application>Microsoft Office PowerPoint</Application>
  <PresentationFormat>Widescreen</PresentationFormat>
  <Paragraphs>169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Century Gothic</vt:lpstr>
      <vt:lpstr>Times New Roman</vt:lpstr>
      <vt:lpstr>Wingdings</vt:lpstr>
      <vt:lpstr>Wingdings 3</vt:lpstr>
      <vt:lpstr>Ion Boardroom</vt:lpstr>
      <vt:lpstr>Методе за испитивање апсорпције и интестиналне пермеабилности лекова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Испитивање брзине растварања лека</vt:lpstr>
      <vt:lpstr>Испитивање брзине растварања лека</vt:lpstr>
      <vt:lpstr>Испитивање брзине растварања лека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Методе за побољшање испоруке лекова преко коже</dc:title>
  <dc:creator>Jovana Bradic</dc:creator>
  <cp:lastModifiedBy>Jovana Bradic</cp:lastModifiedBy>
  <cp:revision>40</cp:revision>
  <dcterms:created xsi:type="dcterms:W3CDTF">2020-10-29T09:16:57Z</dcterms:created>
  <dcterms:modified xsi:type="dcterms:W3CDTF">2022-09-01T07:23:00Z</dcterms:modified>
</cp:coreProperties>
</file>